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6858000" cx="9144000"/>
  <p:notesSz cx="6815125" cy="9942500"/>
  <p:embeddedFontLst>
    <p:embeddedFont>
      <p:font typeface="Constantia"/>
      <p:regular r:id="rId11"/>
      <p:bold r:id="rId12"/>
      <p:italic r:id="rId13"/>
      <p:boldItalic r:id="rId14"/>
    </p:embeddedFont>
    <p:embeddedFont>
      <p:font typeface="Arial Narrow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9" roundtripDataSignature="AMtx7mi2eUlmNqoOMPZpaSc5cdbHcbvt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onstantia-regular.fntdata"/><Relationship Id="rId10" Type="http://schemas.openxmlformats.org/officeDocument/2006/relationships/slide" Target="slides/slide4.xml"/><Relationship Id="rId13" Type="http://schemas.openxmlformats.org/officeDocument/2006/relationships/font" Target="fonts/Constantia-italic.fntdata"/><Relationship Id="rId12" Type="http://schemas.openxmlformats.org/officeDocument/2006/relationships/font" Target="fonts/Constantia-bold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ArialNarrow-regular.fntdata"/><Relationship Id="rId14" Type="http://schemas.openxmlformats.org/officeDocument/2006/relationships/font" Target="fonts/Constantia-boldItalic.fntdata"/><Relationship Id="rId17" Type="http://schemas.openxmlformats.org/officeDocument/2006/relationships/font" Target="fonts/ArialNarrow-italic.fntdata"/><Relationship Id="rId16" Type="http://schemas.openxmlformats.org/officeDocument/2006/relationships/font" Target="fonts/ArialNarrow-bold.fntdata"/><Relationship Id="rId5" Type="http://schemas.openxmlformats.org/officeDocument/2006/relationships/slideMaster" Target="slideMasters/slideMaster2.xml"/><Relationship Id="rId19" Type="http://customschemas.google.com/relationships/presentationmetadata" Target="metadata"/><Relationship Id="rId6" Type="http://schemas.openxmlformats.org/officeDocument/2006/relationships/notesMaster" Target="notesMasters/notesMaster1.xml"/><Relationship Id="rId18" Type="http://schemas.openxmlformats.org/officeDocument/2006/relationships/font" Target="fonts/ArialNarrow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52750" cy="496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60800" y="0"/>
            <a:ext cx="2952750" cy="496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23925" y="746125"/>
            <a:ext cx="4968875" cy="3727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1037" y="4722812"/>
            <a:ext cx="5453062" cy="4473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44037"/>
            <a:ext cx="295275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60800" y="9444037"/>
            <a:ext cx="295275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:notes"/>
          <p:cNvSpPr txBox="1"/>
          <p:nvPr>
            <p:ph idx="1" type="body"/>
          </p:nvPr>
        </p:nvSpPr>
        <p:spPr>
          <a:xfrm>
            <a:off x="681037" y="4722812"/>
            <a:ext cx="5453062" cy="4473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1" name="Google Shape;91;p3:notes"/>
          <p:cNvSpPr/>
          <p:nvPr>
            <p:ph idx="2" type="sldImg"/>
          </p:nvPr>
        </p:nvSpPr>
        <p:spPr>
          <a:xfrm>
            <a:off x="923925" y="746125"/>
            <a:ext cx="4968875" cy="3727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1037" y="4722812"/>
            <a:ext cx="5453062" cy="4473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923925" y="746125"/>
            <a:ext cx="4968875" cy="3727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/>
          <p:nvPr>
            <p:ph idx="1" type="body"/>
          </p:nvPr>
        </p:nvSpPr>
        <p:spPr>
          <a:xfrm>
            <a:off x="681037" y="4722812"/>
            <a:ext cx="5453062" cy="4473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5" name="Google Shape;115;p6:notes"/>
          <p:cNvSpPr/>
          <p:nvPr>
            <p:ph idx="2" type="sldImg"/>
          </p:nvPr>
        </p:nvSpPr>
        <p:spPr>
          <a:xfrm>
            <a:off x="923925" y="746125"/>
            <a:ext cx="4968875" cy="3727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/>
          <p:nvPr>
            <p:ph idx="1" type="body"/>
          </p:nvPr>
        </p:nvSpPr>
        <p:spPr>
          <a:xfrm>
            <a:off x="681037" y="4722812"/>
            <a:ext cx="5453062" cy="4473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6" name="Google Shape;126;p8:notes"/>
          <p:cNvSpPr/>
          <p:nvPr>
            <p:ph idx="2" type="sldImg"/>
          </p:nvPr>
        </p:nvSpPr>
        <p:spPr>
          <a:xfrm>
            <a:off x="923925" y="746125"/>
            <a:ext cx="4968875" cy="3727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Design ">
  <p:cSld name="Title + Design 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9"/>
          <p:cNvSpPr txBox="1"/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Bullet Points 2">
  <p:cSld name="Title + Bullet Points 2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7"/>
          <p:cNvSpPr txBox="1"/>
          <p:nvPr>
            <p:ph idx="1" type="body"/>
          </p:nvPr>
        </p:nvSpPr>
        <p:spPr>
          <a:xfrm>
            <a:off x="915551" y="1935333"/>
            <a:ext cx="4071600" cy="39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8" name="Google Shape;88;p27"/>
          <p:cNvSpPr txBox="1"/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7DC134"/>
            </a:gs>
            <a:gs pos="100000">
              <a:srgbClr val="00B050"/>
            </a:gs>
          </a:gsLst>
          <a:lin ang="135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8"/>
          <p:cNvGrpSpPr/>
          <p:nvPr/>
        </p:nvGrpSpPr>
        <p:grpSpPr>
          <a:xfrm rot="-5400000">
            <a:off x="7887493" y="570706"/>
            <a:ext cx="1709737" cy="704850"/>
            <a:chOff x="3760525" y="2021950"/>
            <a:chExt cx="1522500" cy="836700"/>
          </a:xfrm>
        </p:grpSpPr>
        <p:sp>
          <p:nvSpPr>
            <p:cNvPr id="11" name="Google Shape;11;p28"/>
            <p:cNvSpPr/>
            <p:nvPr/>
          </p:nvSpPr>
          <p:spPr>
            <a:xfrm>
              <a:off x="3760525" y="2021950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2" name="Google Shape;12;p28"/>
            <p:cNvSpPr/>
            <p:nvPr/>
          </p:nvSpPr>
          <p:spPr>
            <a:xfrm>
              <a:off x="3941472" y="2021950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3" name="Google Shape;13;p28"/>
            <p:cNvSpPr/>
            <p:nvPr/>
          </p:nvSpPr>
          <p:spPr>
            <a:xfrm>
              <a:off x="4122419" y="2021950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4" name="Google Shape;14;p28"/>
            <p:cNvSpPr/>
            <p:nvPr/>
          </p:nvSpPr>
          <p:spPr>
            <a:xfrm>
              <a:off x="4303366" y="2021950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5" name="Google Shape;15;p28"/>
            <p:cNvSpPr/>
            <p:nvPr/>
          </p:nvSpPr>
          <p:spPr>
            <a:xfrm>
              <a:off x="4484314" y="2021950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6" name="Google Shape;16;p28"/>
            <p:cNvSpPr/>
            <p:nvPr/>
          </p:nvSpPr>
          <p:spPr>
            <a:xfrm>
              <a:off x="4665261" y="2021950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7" name="Google Shape;17;p28"/>
            <p:cNvSpPr/>
            <p:nvPr/>
          </p:nvSpPr>
          <p:spPr>
            <a:xfrm>
              <a:off x="4846208" y="2021950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8" name="Google Shape;18;p28"/>
            <p:cNvSpPr/>
            <p:nvPr/>
          </p:nvSpPr>
          <p:spPr>
            <a:xfrm>
              <a:off x="5027155" y="2021950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9" name="Google Shape;19;p28"/>
            <p:cNvSpPr/>
            <p:nvPr/>
          </p:nvSpPr>
          <p:spPr>
            <a:xfrm>
              <a:off x="5208102" y="2021950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0" name="Google Shape;20;p28"/>
            <p:cNvSpPr/>
            <p:nvPr/>
          </p:nvSpPr>
          <p:spPr>
            <a:xfrm>
              <a:off x="3760525" y="2174591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1" name="Google Shape;21;p28"/>
            <p:cNvSpPr/>
            <p:nvPr/>
          </p:nvSpPr>
          <p:spPr>
            <a:xfrm>
              <a:off x="3941472" y="2174591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2" name="Google Shape;22;p28"/>
            <p:cNvSpPr/>
            <p:nvPr/>
          </p:nvSpPr>
          <p:spPr>
            <a:xfrm>
              <a:off x="4122419" y="2174591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3" name="Google Shape;23;p28"/>
            <p:cNvSpPr/>
            <p:nvPr/>
          </p:nvSpPr>
          <p:spPr>
            <a:xfrm>
              <a:off x="4303366" y="2174591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4" name="Google Shape;24;p28"/>
            <p:cNvSpPr/>
            <p:nvPr/>
          </p:nvSpPr>
          <p:spPr>
            <a:xfrm>
              <a:off x="4484314" y="2174591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5" name="Google Shape;25;p28"/>
            <p:cNvSpPr/>
            <p:nvPr/>
          </p:nvSpPr>
          <p:spPr>
            <a:xfrm>
              <a:off x="4665261" y="2174591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6" name="Google Shape;26;p28"/>
            <p:cNvSpPr/>
            <p:nvPr/>
          </p:nvSpPr>
          <p:spPr>
            <a:xfrm>
              <a:off x="4846208" y="2174591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7" name="Google Shape;27;p28"/>
            <p:cNvSpPr/>
            <p:nvPr/>
          </p:nvSpPr>
          <p:spPr>
            <a:xfrm>
              <a:off x="5027155" y="2174591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8" name="Google Shape;28;p28"/>
            <p:cNvSpPr/>
            <p:nvPr/>
          </p:nvSpPr>
          <p:spPr>
            <a:xfrm>
              <a:off x="5208102" y="2174591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9" name="Google Shape;29;p28"/>
            <p:cNvSpPr/>
            <p:nvPr/>
          </p:nvSpPr>
          <p:spPr>
            <a:xfrm>
              <a:off x="3760525" y="2327232"/>
              <a:ext cx="74923" cy="7349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0" name="Google Shape;30;p28"/>
            <p:cNvSpPr/>
            <p:nvPr/>
          </p:nvSpPr>
          <p:spPr>
            <a:xfrm>
              <a:off x="3941472" y="2327232"/>
              <a:ext cx="74923" cy="7349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1" name="Google Shape;31;p28"/>
            <p:cNvSpPr/>
            <p:nvPr/>
          </p:nvSpPr>
          <p:spPr>
            <a:xfrm>
              <a:off x="4122419" y="2327232"/>
              <a:ext cx="74923" cy="7349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2" name="Google Shape;32;p28"/>
            <p:cNvSpPr/>
            <p:nvPr/>
          </p:nvSpPr>
          <p:spPr>
            <a:xfrm>
              <a:off x="4303366" y="2327232"/>
              <a:ext cx="74923" cy="7349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3" name="Google Shape;33;p28"/>
            <p:cNvSpPr/>
            <p:nvPr/>
          </p:nvSpPr>
          <p:spPr>
            <a:xfrm>
              <a:off x="4484314" y="2327232"/>
              <a:ext cx="74923" cy="7349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4" name="Google Shape;34;p28"/>
            <p:cNvSpPr/>
            <p:nvPr/>
          </p:nvSpPr>
          <p:spPr>
            <a:xfrm>
              <a:off x="4665261" y="2327232"/>
              <a:ext cx="74923" cy="7349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5" name="Google Shape;35;p28"/>
            <p:cNvSpPr/>
            <p:nvPr/>
          </p:nvSpPr>
          <p:spPr>
            <a:xfrm>
              <a:off x="4846208" y="2327232"/>
              <a:ext cx="74923" cy="7349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6" name="Google Shape;36;p28"/>
            <p:cNvSpPr/>
            <p:nvPr/>
          </p:nvSpPr>
          <p:spPr>
            <a:xfrm>
              <a:off x="5027155" y="2327232"/>
              <a:ext cx="74923" cy="7349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7" name="Google Shape;37;p28"/>
            <p:cNvSpPr/>
            <p:nvPr/>
          </p:nvSpPr>
          <p:spPr>
            <a:xfrm>
              <a:off x="5208102" y="2327232"/>
              <a:ext cx="74923" cy="7349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8" name="Google Shape;38;p28"/>
            <p:cNvSpPr/>
            <p:nvPr/>
          </p:nvSpPr>
          <p:spPr>
            <a:xfrm>
              <a:off x="3760525" y="2479874"/>
              <a:ext cx="74923" cy="7349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9" name="Google Shape;39;p28"/>
            <p:cNvSpPr/>
            <p:nvPr/>
          </p:nvSpPr>
          <p:spPr>
            <a:xfrm>
              <a:off x="3941473" y="2479874"/>
              <a:ext cx="74923" cy="7349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0" name="Google Shape;40;p28"/>
            <p:cNvSpPr/>
            <p:nvPr/>
          </p:nvSpPr>
          <p:spPr>
            <a:xfrm>
              <a:off x="4122420" y="2479874"/>
              <a:ext cx="74923" cy="7349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1" name="Google Shape;41;p28"/>
            <p:cNvSpPr/>
            <p:nvPr/>
          </p:nvSpPr>
          <p:spPr>
            <a:xfrm>
              <a:off x="4303367" y="2479874"/>
              <a:ext cx="74923" cy="7349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2" name="Google Shape;42;p28"/>
            <p:cNvSpPr/>
            <p:nvPr/>
          </p:nvSpPr>
          <p:spPr>
            <a:xfrm>
              <a:off x="4484314" y="2479874"/>
              <a:ext cx="74923" cy="7349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3" name="Google Shape;43;p28"/>
            <p:cNvSpPr/>
            <p:nvPr/>
          </p:nvSpPr>
          <p:spPr>
            <a:xfrm>
              <a:off x="4665261" y="2479874"/>
              <a:ext cx="74923" cy="7349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4" name="Google Shape;44;p28"/>
            <p:cNvSpPr/>
            <p:nvPr/>
          </p:nvSpPr>
          <p:spPr>
            <a:xfrm>
              <a:off x="4846208" y="2479874"/>
              <a:ext cx="74923" cy="7349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5" name="Google Shape;45;p28"/>
            <p:cNvSpPr/>
            <p:nvPr/>
          </p:nvSpPr>
          <p:spPr>
            <a:xfrm>
              <a:off x="5027155" y="2479874"/>
              <a:ext cx="74923" cy="7349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6" name="Google Shape;46;p28"/>
            <p:cNvSpPr/>
            <p:nvPr/>
          </p:nvSpPr>
          <p:spPr>
            <a:xfrm>
              <a:off x="5208102" y="2479874"/>
              <a:ext cx="74923" cy="7349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7" name="Google Shape;47;p28"/>
            <p:cNvSpPr/>
            <p:nvPr/>
          </p:nvSpPr>
          <p:spPr>
            <a:xfrm>
              <a:off x="3760525" y="2630630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8" name="Google Shape;48;p28"/>
            <p:cNvSpPr/>
            <p:nvPr/>
          </p:nvSpPr>
          <p:spPr>
            <a:xfrm>
              <a:off x="3941472" y="2630630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9" name="Google Shape;49;p28"/>
            <p:cNvSpPr/>
            <p:nvPr/>
          </p:nvSpPr>
          <p:spPr>
            <a:xfrm>
              <a:off x="4122419" y="2630630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50" name="Google Shape;50;p28"/>
            <p:cNvSpPr/>
            <p:nvPr/>
          </p:nvSpPr>
          <p:spPr>
            <a:xfrm>
              <a:off x="4303366" y="2630630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51" name="Google Shape;51;p28"/>
            <p:cNvSpPr/>
            <p:nvPr/>
          </p:nvSpPr>
          <p:spPr>
            <a:xfrm>
              <a:off x="4484314" y="2630630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52" name="Google Shape;52;p28"/>
            <p:cNvSpPr/>
            <p:nvPr/>
          </p:nvSpPr>
          <p:spPr>
            <a:xfrm>
              <a:off x="4665261" y="2630630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53" name="Google Shape;53;p28"/>
            <p:cNvSpPr/>
            <p:nvPr/>
          </p:nvSpPr>
          <p:spPr>
            <a:xfrm>
              <a:off x="4846208" y="2630630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54" name="Google Shape;54;p28"/>
            <p:cNvSpPr/>
            <p:nvPr/>
          </p:nvSpPr>
          <p:spPr>
            <a:xfrm>
              <a:off x="5027155" y="2630630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55" name="Google Shape;55;p28"/>
            <p:cNvSpPr/>
            <p:nvPr/>
          </p:nvSpPr>
          <p:spPr>
            <a:xfrm>
              <a:off x="5208102" y="2630630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56" name="Google Shape;56;p28"/>
            <p:cNvSpPr/>
            <p:nvPr/>
          </p:nvSpPr>
          <p:spPr>
            <a:xfrm>
              <a:off x="3760525" y="2783272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57" name="Google Shape;57;p28"/>
            <p:cNvSpPr/>
            <p:nvPr/>
          </p:nvSpPr>
          <p:spPr>
            <a:xfrm>
              <a:off x="3941472" y="2783272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58" name="Google Shape;58;p28"/>
            <p:cNvSpPr/>
            <p:nvPr/>
          </p:nvSpPr>
          <p:spPr>
            <a:xfrm>
              <a:off x="4122419" y="2783272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59" name="Google Shape;59;p28"/>
            <p:cNvSpPr/>
            <p:nvPr/>
          </p:nvSpPr>
          <p:spPr>
            <a:xfrm>
              <a:off x="4303366" y="2783272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60" name="Google Shape;60;p28"/>
            <p:cNvSpPr/>
            <p:nvPr/>
          </p:nvSpPr>
          <p:spPr>
            <a:xfrm>
              <a:off x="4484314" y="2783272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61" name="Google Shape;61;p28"/>
            <p:cNvSpPr/>
            <p:nvPr/>
          </p:nvSpPr>
          <p:spPr>
            <a:xfrm>
              <a:off x="4665261" y="2783272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62" name="Google Shape;62;p28"/>
            <p:cNvSpPr/>
            <p:nvPr/>
          </p:nvSpPr>
          <p:spPr>
            <a:xfrm>
              <a:off x="4846208" y="2783272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63" name="Google Shape;63;p28"/>
            <p:cNvSpPr/>
            <p:nvPr/>
          </p:nvSpPr>
          <p:spPr>
            <a:xfrm>
              <a:off x="5027155" y="2783272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64" name="Google Shape;64;p28"/>
            <p:cNvSpPr/>
            <p:nvPr/>
          </p:nvSpPr>
          <p:spPr>
            <a:xfrm>
              <a:off x="5208102" y="2783272"/>
              <a:ext cx="74923" cy="753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sp>
        <p:nvSpPr>
          <p:cNvPr id="65" name="Google Shape;65;p28"/>
          <p:cNvSpPr/>
          <p:nvPr/>
        </p:nvSpPr>
        <p:spPr>
          <a:xfrm rot="-8100000">
            <a:off x="790575" y="-693737"/>
            <a:ext cx="422275" cy="1762125"/>
          </a:xfrm>
          <a:prstGeom prst="flowChartTerminator">
            <a:avLst/>
          </a:prstGeom>
          <a:gradFill>
            <a:gsLst>
              <a:gs pos="0">
                <a:srgbClr val="FFFFFF"/>
              </a:gs>
              <a:gs pos="100000">
                <a:srgbClr val="FFFFFF">
                  <a:alpha val="24313"/>
                </a:srgbClr>
              </a:gs>
            </a:gsLst>
            <a:lin ang="135000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66" name="Google Shape;66;p28"/>
          <p:cNvSpPr/>
          <p:nvPr/>
        </p:nvSpPr>
        <p:spPr>
          <a:xfrm rot="-8100000">
            <a:off x="419100" y="-722312"/>
            <a:ext cx="639762" cy="2657475"/>
          </a:xfrm>
          <a:prstGeom prst="flowChartTerminator">
            <a:avLst/>
          </a:prstGeom>
          <a:gradFill>
            <a:gsLst>
              <a:gs pos="0">
                <a:srgbClr val="FFFFFF"/>
              </a:gs>
              <a:gs pos="100000">
                <a:srgbClr val="FFFFFF">
                  <a:alpha val="24313"/>
                </a:srgbClr>
              </a:gs>
            </a:gsLst>
            <a:lin ang="135000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67" name="Google Shape;67;p28"/>
          <p:cNvSpPr/>
          <p:nvPr/>
        </p:nvSpPr>
        <p:spPr>
          <a:xfrm rot="2640000">
            <a:off x="-1062037" y="5276850"/>
            <a:ext cx="2039937" cy="2719387"/>
          </a:xfrm>
          <a:custGeom>
            <a:rect b="b" l="l" r="r" t="t"/>
            <a:pathLst>
              <a:path extrusionOk="0" h="2719388" w="2039938">
                <a:moveTo>
                  <a:pt x="0" y="0"/>
                </a:moveTo>
                <a:lnTo>
                  <a:pt x="2039938" y="0"/>
                </a:lnTo>
                <a:lnTo>
                  <a:pt x="2039938" y="2719388"/>
                </a:lnTo>
                <a:lnTo>
                  <a:pt x="0" y="2719388"/>
                </a:lnTo>
                <a:lnTo>
                  <a:pt x="0" y="0"/>
                </a:lnTo>
                <a:close/>
                <a:moveTo>
                  <a:pt x="386385" y="386385"/>
                </a:moveTo>
                <a:lnTo>
                  <a:pt x="386385" y="2333003"/>
                </a:lnTo>
                <a:lnTo>
                  <a:pt x="1653553" y="2333003"/>
                </a:lnTo>
                <a:lnTo>
                  <a:pt x="1653553" y="386385"/>
                </a:lnTo>
                <a:lnTo>
                  <a:pt x="386385" y="386385"/>
                </a:lnTo>
                <a:close/>
              </a:path>
            </a:pathLst>
          </a:custGeom>
          <a:solidFill>
            <a:srgbClr val="FFFFFF">
              <a:alpha val="62352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68" name="Google Shape;68;p28"/>
          <p:cNvSpPr/>
          <p:nvPr/>
        </p:nvSpPr>
        <p:spPr>
          <a:xfrm rot="-8100000">
            <a:off x="8324850" y="5741987"/>
            <a:ext cx="639762" cy="2657475"/>
          </a:xfrm>
          <a:prstGeom prst="flowChartTerminator">
            <a:avLst/>
          </a:prstGeom>
          <a:gradFill>
            <a:gsLst>
              <a:gs pos="0">
                <a:srgbClr val="FFFFFF"/>
              </a:gs>
              <a:gs pos="100000">
                <a:srgbClr val="FFFFFF">
                  <a:alpha val="24313"/>
                </a:srgbClr>
              </a:gs>
            </a:gsLst>
            <a:lin ang="135000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69" name="Google Shape;69;p28"/>
          <p:cNvSpPr/>
          <p:nvPr/>
        </p:nvSpPr>
        <p:spPr>
          <a:xfrm rot="2700000">
            <a:off x="8802687" y="5448300"/>
            <a:ext cx="638175" cy="2657475"/>
          </a:xfrm>
          <a:prstGeom prst="flowChartTerminator">
            <a:avLst/>
          </a:prstGeom>
          <a:gradFill>
            <a:gsLst>
              <a:gs pos="0">
                <a:srgbClr val="FFFFFF"/>
              </a:gs>
              <a:gs pos="100000">
                <a:srgbClr val="FFFFFF">
                  <a:alpha val="24313"/>
                </a:srgbClr>
              </a:gs>
            </a:gsLst>
            <a:lin ang="135000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0" name="Google Shape;70;p28"/>
          <p:cNvSpPr/>
          <p:nvPr/>
        </p:nvSpPr>
        <p:spPr>
          <a:xfrm>
            <a:off x="8943975" y="5662612"/>
            <a:ext cx="101600" cy="134937"/>
          </a:xfrm>
          <a:custGeom>
            <a:rect b="b" l="l" r="r" t="t"/>
            <a:pathLst>
              <a:path extrusionOk="0" fill="none" h="4034" w="4034">
                <a:moveTo>
                  <a:pt x="4033" y="1748"/>
                </a:moveTo>
                <a:cubicBezTo>
                  <a:pt x="4033" y="3260"/>
                  <a:pt x="2185" y="4033"/>
                  <a:pt x="1109" y="2958"/>
                </a:cubicBezTo>
                <a:cubicBezTo>
                  <a:pt x="0" y="1849"/>
                  <a:pt x="773" y="34"/>
                  <a:pt x="2319" y="34"/>
                </a:cubicBezTo>
                <a:cubicBezTo>
                  <a:pt x="3260" y="1"/>
                  <a:pt x="4033" y="774"/>
                  <a:pt x="4033" y="1748"/>
                </a:cubicBezTo>
                <a:close/>
              </a:path>
            </a:pathLst>
          </a:custGeom>
          <a:noFill/>
          <a:ln cap="rnd" cmpd="sng" w="210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1" name="Google Shape;71;p28"/>
          <p:cNvSpPr/>
          <p:nvPr/>
        </p:nvSpPr>
        <p:spPr>
          <a:xfrm>
            <a:off x="436562" y="1139825"/>
            <a:ext cx="115887" cy="134937"/>
          </a:xfrm>
          <a:custGeom>
            <a:rect b="b" l="l" r="r" t="t"/>
            <a:pathLst>
              <a:path extrusionOk="0" fill="none" h="4034" w="4639">
                <a:moveTo>
                  <a:pt x="2319" y="0"/>
                </a:moveTo>
                <a:lnTo>
                  <a:pt x="1" y="4033"/>
                </a:lnTo>
                <a:lnTo>
                  <a:pt x="4638" y="4033"/>
                </a:lnTo>
                <a:lnTo>
                  <a:pt x="2319" y="0"/>
                </a:lnTo>
                <a:close/>
              </a:path>
            </a:pathLst>
          </a:custGeom>
          <a:noFill/>
          <a:ln cap="rnd" cmpd="sng" w="210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2" name="Google Shape;72;p28"/>
          <p:cNvSpPr/>
          <p:nvPr/>
        </p:nvSpPr>
        <p:spPr>
          <a:xfrm rot="10800000">
            <a:off x="552450" y="2413000"/>
            <a:ext cx="115887" cy="134937"/>
          </a:xfrm>
          <a:custGeom>
            <a:rect b="b" l="l" r="r" t="t"/>
            <a:pathLst>
              <a:path extrusionOk="0" fill="none" h="4034" w="4639">
                <a:moveTo>
                  <a:pt x="2319" y="0"/>
                </a:moveTo>
                <a:lnTo>
                  <a:pt x="1" y="4033"/>
                </a:lnTo>
                <a:lnTo>
                  <a:pt x="4638" y="4033"/>
                </a:lnTo>
                <a:lnTo>
                  <a:pt x="2319" y="0"/>
                </a:lnTo>
                <a:close/>
              </a:path>
            </a:pathLst>
          </a:custGeom>
          <a:noFill/>
          <a:ln cap="rnd" cmpd="sng" w="210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3" name="Google Shape;73;p28"/>
          <p:cNvSpPr/>
          <p:nvPr/>
        </p:nvSpPr>
        <p:spPr>
          <a:xfrm>
            <a:off x="7791450" y="1360487"/>
            <a:ext cx="400050" cy="466725"/>
          </a:xfrm>
          <a:custGeom>
            <a:rect b="b" l="l" r="r" t="t"/>
            <a:pathLst>
              <a:path extrusionOk="0" fill="none" h="13981" w="16031">
                <a:moveTo>
                  <a:pt x="0" y="13208"/>
                </a:moveTo>
                <a:cubicBezTo>
                  <a:pt x="1042" y="12200"/>
                  <a:pt x="2823" y="13981"/>
                  <a:pt x="3831" y="12973"/>
                </a:cubicBezTo>
                <a:cubicBezTo>
                  <a:pt x="4839" y="11965"/>
                  <a:pt x="3058" y="10183"/>
                  <a:pt x="4066" y="9175"/>
                </a:cubicBezTo>
                <a:cubicBezTo>
                  <a:pt x="5075" y="8133"/>
                  <a:pt x="6889" y="9915"/>
                  <a:pt x="7898" y="8906"/>
                </a:cubicBezTo>
                <a:cubicBezTo>
                  <a:pt x="8906" y="7898"/>
                  <a:pt x="7125" y="6117"/>
                  <a:pt x="8133" y="5109"/>
                </a:cubicBezTo>
                <a:cubicBezTo>
                  <a:pt x="9141" y="4067"/>
                  <a:pt x="10922" y="5848"/>
                  <a:pt x="11964" y="4840"/>
                </a:cubicBezTo>
                <a:cubicBezTo>
                  <a:pt x="12972" y="3832"/>
                  <a:pt x="11191" y="2051"/>
                  <a:pt x="12199" y="1043"/>
                </a:cubicBezTo>
                <a:cubicBezTo>
                  <a:pt x="13207" y="1"/>
                  <a:pt x="15022" y="1782"/>
                  <a:pt x="16030" y="774"/>
                </a:cubicBezTo>
              </a:path>
            </a:pathLst>
          </a:custGeom>
          <a:noFill/>
          <a:ln cap="rnd" cmpd="sng" w="210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4" name="Google Shape;74;p28"/>
          <p:cNvSpPr txBox="1"/>
          <p:nvPr>
            <p:ph type="title"/>
          </p:nvPr>
        </p:nvSpPr>
        <p:spPr>
          <a:xfrm>
            <a:off x="311150" y="593725"/>
            <a:ext cx="8521700" cy="7635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Google Shape;75;p28"/>
          <p:cNvSpPr txBox="1"/>
          <p:nvPr>
            <p:ph idx="1" type="body"/>
          </p:nvPr>
        </p:nvSpPr>
        <p:spPr>
          <a:xfrm>
            <a:off x="311150" y="1536700"/>
            <a:ext cx="8521700" cy="45545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7DC134"/>
            </a:gs>
            <a:gs pos="100000">
              <a:srgbClr val="00B050"/>
            </a:gs>
          </a:gsLst>
          <a:lin ang="13500000" scaled="0"/>
        </a:gra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6"/>
          <p:cNvSpPr/>
          <p:nvPr/>
        </p:nvSpPr>
        <p:spPr>
          <a:xfrm flipH="1" rot="-8100000">
            <a:off x="7732712" y="5087937"/>
            <a:ext cx="3916362" cy="817562"/>
          </a:xfrm>
          <a:prstGeom prst="flowChartTerminator">
            <a:avLst/>
          </a:prstGeom>
          <a:gradFill>
            <a:gsLst>
              <a:gs pos="0">
                <a:srgbClr val="FFFFFF"/>
              </a:gs>
              <a:gs pos="100000">
                <a:srgbClr val="FFFFFF">
                  <a:alpha val="24313"/>
                </a:srgbClr>
              </a:gs>
            </a:gsLst>
            <a:lin ang="135000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0" name="Google Shape;80;p26"/>
          <p:cNvSpPr/>
          <p:nvPr/>
        </p:nvSpPr>
        <p:spPr>
          <a:xfrm flipH="1" rot="-8100000">
            <a:off x="5503862" y="5780087"/>
            <a:ext cx="5265737" cy="1265237"/>
          </a:xfrm>
          <a:prstGeom prst="flowChartTerminator">
            <a:avLst/>
          </a:prstGeom>
          <a:gradFill>
            <a:gsLst>
              <a:gs pos="0">
                <a:srgbClr val="FFFFFF"/>
              </a:gs>
              <a:gs pos="100000">
                <a:srgbClr val="FFFFFF">
                  <a:alpha val="24313"/>
                </a:srgbClr>
              </a:gs>
            </a:gsLst>
            <a:lin ang="135000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1" name="Google Shape;81;p26"/>
          <p:cNvSpPr/>
          <p:nvPr/>
        </p:nvSpPr>
        <p:spPr>
          <a:xfrm flipH="1" rot="2700000">
            <a:off x="6738937" y="6432550"/>
            <a:ext cx="3078162" cy="739775"/>
          </a:xfrm>
          <a:prstGeom prst="flowChartTerminator">
            <a:avLst/>
          </a:prstGeom>
          <a:gradFill>
            <a:gsLst>
              <a:gs pos="0">
                <a:srgbClr val="FFFFFF"/>
              </a:gs>
              <a:gs pos="100000">
                <a:srgbClr val="FFFFFF">
                  <a:alpha val="24313"/>
                </a:srgbClr>
              </a:gs>
            </a:gsLst>
            <a:lin ang="135000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2" name="Google Shape;82;p26"/>
          <p:cNvSpPr/>
          <p:nvPr/>
        </p:nvSpPr>
        <p:spPr>
          <a:xfrm flipH="1" rot="-8100000">
            <a:off x="5781675" y="6413500"/>
            <a:ext cx="1760537" cy="423862"/>
          </a:xfrm>
          <a:prstGeom prst="flowChartTerminator">
            <a:avLst/>
          </a:prstGeom>
          <a:gradFill>
            <a:gsLst>
              <a:gs pos="0">
                <a:srgbClr val="FFFFFF"/>
              </a:gs>
              <a:gs pos="100000">
                <a:srgbClr val="FFFFFF">
                  <a:alpha val="24313"/>
                </a:srgbClr>
              </a:gs>
            </a:gsLst>
            <a:lin ang="135000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3" name="Google Shape;83;p26"/>
          <p:cNvSpPr/>
          <p:nvPr/>
        </p:nvSpPr>
        <p:spPr>
          <a:xfrm rot="2640000">
            <a:off x="8401050" y="17462"/>
            <a:ext cx="2038350" cy="2717800"/>
          </a:xfrm>
          <a:custGeom>
            <a:rect b="b" l="l" r="r" t="t"/>
            <a:pathLst>
              <a:path extrusionOk="0" h="2717800" w="2038350">
                <a:moveTo>
                  <a:pt x="0" y="0"/>
                </a:moveTo>
                <a:lnTo>
                  <a:pt x="2038350" y="0"/>
                </a:lnTo>
                <a:lnTo>
                  <a:pt x="2038350" y="2717800"/>
                </a:lnTo>
                <a:lnTo>
                  <a:pt x="0" y="2717800"/>
                </a:lnTo>
                <a:lnTo>
                  <a:pt x="0" y="0"/>
                </a:lnTo>
                <a:close/>
                <a:moveTo>
                  <a:pt x="386084" y="386084"/>
                </a:moveTo>
                <a:lnTo>
                  <a:pt x="386084" y="2331716"/>
                </a:lnTo>
                <a:lnTo>
                  <a:pt x="1652266" y="2331716"/>
                </a:lnTo>
                <a:lnTo>
                  <a:pt x="1652266" y="386084"/>
                </a:lnTo>
                <a:lnTo>
                  <a:pt x="386084" y="386084"/>
                </a:lnTo>
                <a:close/>
              </a:path>
            </a:pathLst>
          </a:custGeom>
          <a:solidFill>
            <a:srgbClr val="FFFFFF">
              <a:alpha val="62352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4" name="Google Shape;84;p26"/>
          <p:cNvSpPr txBox="1"/>
          <p:nvPr>
            <p:ph type="title"/>
          </p:nvPr>
        </p:nvSpPr>
        <p:spPr>
          <a:xfrm>
            <a:off x="311150" y="593725"/>
            <a:ext cx="8521700" cy="7635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26"/>
          <p:cNvSpPr txBox="1"/>
          <p:nvPr>
            <p:ph idx="1" type="body"/>
          </p:nvPr>
        </p:nvSpPr>
        <p:spPr>
          <a:xfrm>
            <a:off x="311150" y="1536700"/>
            <a:ext cx="8521700" cy="45545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tantia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3"/>
          <p:cNvSpPr txBox="1"/>
          <p:nvPr/>
        </p:nvSpPr>
        <p:spPr>
          <a:xfrm>
            <a:off x="421948" y="4531308"/>
            <a:ext cx="8988600" cy="706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28625" lvl="0" marL="428625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tantia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95" name="Google Shape;9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8088"/>
            <a:ext cx="2627312" cy="630237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3"/>
          <p:cNvSpPr/>
          <p:nvPr/>
        </p:nvSpPr>
        <p:spPr>
          <a:xfrm>
            <a:off x="2190938" y="68090"/>
            <a:ext cx="6953061" cy="900632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95FFF7"/>
              </a:gs>
              <a:gs pos="35000">
                <a:srgbClr val="B5FFF8"/>
              </a:gs>
              <a:gs pos="100000">
                <a:srgbClr val="E1FFFD"/>
              </a:gs>
            </a:gsLst>
            <a:lin ang="16200000" scaled="0"/>
          </a:gradFill>
          <a:ln cap="flat" cmpd="sng" w="9525">
            <a:solidFill>
              <a:srgbClr val="00B7AC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baseline="30000" i="0" lang="en-US" sz="3300" u="none" cap="none" strike="noStrik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Вступ на спеціальність 181 «Харчові технології» </a:t>
            </a:r>
            <a:endParaRPr b="0" i="0" sz="3300" u="none" cap="none" strike="noStrike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baseline="30000" i="0" lang="en-US" sz="3300" u="none" cap="none" strike="noStrik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</a:t>
            </a:r>
            <a:r>
              <a:rPr b="1" baseline="30000" lang="en-US" sz="33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олодший бакалавр</a:t>
            </a:r>
            <a:r>
              <a:rPr b="1" baseline="30000" i="0" lang="en-US" sz="3300" u="none" cap="none" strike="noStrik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на основі ПЗСО</a:t>
            </a:r>
            <a:endParaRPr b="0" i="0" sz="3300" u="none" cap="none" strike="noStrike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3"/>
          <p:cNvSpPr/>
          <p:nvPr/>
        </p:nvSpPr>
        <p:spPr>
          <a:xfrm>
            <a:off x="226337" y="1044932"/>
            <a:ext cx="8709432" cy="2684038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9EFFAD"/>
              </a:gs>
              <a:gs pos="35000">
                <a:srgbClr val="B9FFC2"/>
              </a:gs>
              <a:gs pos="100000">
                <a:srgbClr val="E2FFE5"/>
              </a:gs>
            </a:gsLst>
            <a:lin ang="16200000" scaled="0"/>
          </a:gradFill>
          <a:ln cap="flat" cmpd="sng" w="9525">
            <a:solidFill>
              <a:srgbClr val="78ED86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28625" lvl="0" marL="428625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⮚"/>
            </a:pP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бюджет) 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28625" lvl="0" marL="428625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ЗАЯВА+ НМТ з української мови (перший предмет) та, визначеного Правилами прийому, іншого предмету (другий предмет) або бали зовнішнього незалежного оцінювання 2019 - 2021 років з двох конкурсних предметів (у будь-яких комбінаціях) передбачених Правилами прийому в один з цих років для відповідних спеціальності + МОТИВАЦІЙНИЙ ЛИСТ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3"/>
          <p:cNvSpPr/>
          <p:nvPr/>
        </p:nvSpPr>
        <p:spPr>
          <a:xfrm>
            <a:off x="226336" y="3842549"/>
            <a:ext cx="8709433" cy="778755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9CE7F5"/>
              </a:gs>
              <a:gs pos="35000">
                <a:srgbClr val="BBEAF6"/>
              </a:gs>
              <a:gs pos="100000">
                <a:srgbClr val="E4F9FC"/>
              </a:gs>
            </a:gsLst>
            <a:lin ang="16200000" scaled="0"/>
          </a:gradFill>
          <a:ln cap="flat" cmpd="sng" w="9525">
            <a:solidFill>
              <a:srgbClr val="0096A7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28625" lvl="0" marL="428625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⮚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(контракт) </a:t>
            </a: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179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00 </a:t>
            </a: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грн стаціонар (8000 грн заочна форма)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28625" lvl="0" marL="428625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ЗАЯВА+МОТИВАЦІЙНИЙ ЛИСТ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p3"/>
          <p:cNvSpPr/>
          <p:nvPr/>
        </p:nvSpPr>
        <p:spPr>
          <a:xfrm>
            <a:off x="226336" y="4734883"/>
            <a:ext cx="8709433" cy="755547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FF7D"/>
              </a:gs>
              <a:gs pos="35000">
                <a:srgbClr val="FFFFA3"/>
              </a:gs>
              <a:gs pos="100000">
                <a:srgbClr val="FFFFD8"/>
              </a:gs>
            </a:gsLst>
            <a:lin ang="16200000" scaled="0"/>
          </a:gradFill>
          <a:ln cap="flat" cmpd="sng" w="9525">
            <a:solidFill>
              <a:srgbClr val="EBFD3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!!! Документ про раніше здобуту освіту подається в усіх випадках, але не враховується при розрахунку конкурсного балу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p3"/>
          <p:cNvSpPr/>
          <p:nvPr/>
        </p:nvSpPr>
        <p:spPr>
          <a:xfrm>
            <a:off x="226337" y="5631254"/>
            <a:ext cx="8709433" cy="1076157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6200000" scaled="0"/>
          </a:gra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прийом заяв та документів розпочинається 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29 липня 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 закінчується 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 18:00 23 серпня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для осіб, які вступають за результатами 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НМТ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tantia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4"/>
          <p:cNvSpPr txBox="1"/>
          <p:nvPr/>
        </p:nvSpPr>
        <p:spPr>
          <a:xfrm>
            <a:off x="225515" y="2827303"/>
            <a:ext cx="8848800" cy="867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28625" lvl="0" marL="428625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tantia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428625" lvl="0" marL="428625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tantia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107" name="Google Shape;10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8900"/>
            <a:ext cx="2627312" cy="630237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4"/>
          <p:cNvSpPr/>
          <p:nvPr/>
        </p:nvSpPr>
        <p:spPr>
          <a:xfrm>
            <a:off x="225513" y="4108370"/>
            <a:ext cx="8779117" cy="1867978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FF7D"/>
              </a:gs>
              <a:gs pos="35000">
                <a:srgbClr val="FFFFA3"/>
              </a:gs>
              <a:gs pos="100000">
                <a:srgbClr val="FFFFD8"/>
              </a:gs>
            </a:gsLst>
            <a:lin ang="16200000" scaled="0"/>
          </a:gradFill>
          <a:ln cap="flat" cmpd="sng" w="9525">
            <a:solidFill>
              <a:srgbClr val="EBFD3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!!! Документ про раніше здобуту освіту подається в усіх випадках, але не враховується при розрахунку конкурсного балу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!!! За наявності використовуються результати ЗНО 2019-2021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Галузевий коефіцієнт </a:t>
            </a: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(ГК)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для 1 та 2 пріоритетів </a:t>
            </a: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1,02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для 181 Харчові технології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Регіональний коефіцієнт (</a:t>
            </a: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РК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1,07</a:t>
            </a:r>
            <a:endParaRPr/>
          </a:p>
        </p:txBody>
      </p:sp>
      <p:sp>
        <p:nvSpPr>
          <p:cNvPr id="109" name="Google Shape;109;p4"/>
          <p:cNvSpPr/>
          <p:nvPr/>
        </p:nvSpPr>
        <p:spPr>
          <a:xfrm>
            <a:off x="225514" y="6074875"/>
            <a:ext cx="8779117" cy="703673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6200000" scaled="0"/>
          </a:gra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прийом заяв та документів розпочинається </a:t>
            </a: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29 липня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 закінчується </a:t>
            </a: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 18:00 23 серпня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4"/>
          <p:cNvSpPr/>
          <p:nvPr/>
        </p:nvSpPr>
        <p:spPr>
          <a:xfrm>
            <a:off x="2960483" y="88900"/>
            <a:ext cx="5595042" cy="529014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00D3C5"/>
              </a:gs>
              <a:gs pos="100000">
                <a:srgbClr val="8BFFFF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baseline="30000" i="0" lang="en-US" sz="4400" u="none" cap="none" strike="noStrik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Бакалавр на основі ПЗСО</a:t>
            </a:r>
            <a:endParaRPr b="0" i="0" sz="4400" u="none" cap="none" strike="noStrike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Google Shape;111;p4"/>
          <p:cNvSpPr/>
          <p:nvPr/>
        </p:nvSpPr>
        <p:spPr>
          <a:xfrm>
            <a:off x="225514" y="719137"/>
            <a:ext cx="8779116" cy="1709391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9EFFAD"/>
              </a:gs>
              <a:gs pos="35000">
                <a:srgbClr val="B9FFC2"/>
              </a:gs>
              <a:gs pos="100000">
                <a:srgbClr val="E2FFE5"/>
              </a:gs>
            </a:gsLst>
            <a:lin ang="16200000" scaled="0"/>
          </a:gradFill>
          <a:ln cap="flat" cmpd="sng" w="9525">
            <a:solidFill>
              <a:srgbClr val="78ED86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БЮДЖЕТ</a:t>
            </a:r>
            <a:endParaRPr/>
          </a:p>
          <a:p>
            <a:pPr indent="-428625" lvl="0" marL="428625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⮚"/>
            </a:pP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181 Харчові технології  </a:t>
            </a: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(вагові коефіцієнти </a:t>
            </a: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НМТ: </a:t>
            </a: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українська мова </a:t>
            </a: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0,3; </a:t>
            </a: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математика </a:t>
            </a: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0,5; </a:t>
            </a: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історія України </a:t>
            </a: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0,2). </a:t>
            </a:r>
            <a:endParaRPr/>
          </a:p>
          <a:p>
            <a:pPr indent="-428625" lvl="0" marL="428625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⮚"/>
            </a:pP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241 Готельно-ресторанна справа </a:t>
            </a: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(вагові коефіцієнти </a:t>
            </a: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НМТ: </a:t>
            </a: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українська мова </a:t>
            </a: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0,4; </a:t>
            </a: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математика</a:t>
            </a: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0,3; </a:t>
            </a: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історія України </a:t>
            </a: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0,3). </a:t>
            </a:r>
            <a:endParaRPr/>
          </a:p>
          <a:p>
            <a:pPr indent="-428625" lvl="0" marL="428625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28625" lvl="0" marL="428625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ЗАЯВА+НАЦІОНАЛЬНИЙ МУЛЬТИПРЕДМЕТНИЙ ТЕСТ+МОТИВАЦІЙНИЙ ЛИСТ</a:t>
            </a:r>
            <a:endParaRPr b="1" i="1" sz="1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Google Shape;112;p4"/>
          <p:cNvSpPr/>
          <p:nvPr/>
        </p:nvSpPr>
        <p:spPr>
          <a:xfrm>
            <a:off x="225513" y="2480040"/>
            <a:ext cx="8779117" cy="1562415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95FFF7"/>
              </a:gs>
              <a:gs pos="35000">
                <a:srgbClr val="B5FFF8"/>
              </a:gs>
              <a:gs pos="100000">
                <a:srgbClr val="E1FFFD"/>
              </a:gs>
            </a:gsLst>
            <a:lin ang="16200000" scaled="0"/>
          </a:gradFill>
          <a:ln cap="flat" cmpd="sng" w="9525">
            <a:solidFill>
              <a:srgbClr val="00B7AC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КОНТРАКТ </a:t>
            </a: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17900 грн стаціонар (8000 грн заочна форма)</a:t>
            </a:r>
            <a:endParaRPr/>
          </a:p>
          <a:p>
            <a:pPr indent="-133350" lvl="0" marL="180975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⮚"/>
            </a:pP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181 Харчові технології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80975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ЗАЯВА+МОТИВАЦІЙНИЙ ЛИСТ</a:t>
            </a:r>
            <a:endParaRPr/>
          </a:p>
          <a:p>
            <a:pPr indent="-133350" lvl="0" marL="18097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⮚"/>
            </a:pP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241 Готельно-ресторанна справа (вагові коефіцієнти НМТ: українська мова 0,4; математика 0,3; історія України 0,3). </a:t>
            </a:r>
            <a:endParaRPr/>
          </a:p>
          <a:p>
            <a:pPr indent="-428625" lvl="0" marL="428625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ЗАЯВА+НАЦІОНАЛЬНИЙ МУЛЬТИПРЕДМЕТНИЙ ТЕСТ+МОТИВАЦІЙНИЙ ЛИСТ</a:t>
            </a:r>
            <a:endParaRPr b="1" i="1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tantia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8" name="Google Shape;11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8900"/>
            <a:ext cx="2627312" cy="630237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6"/>
          <p:cNvSpPr/>
          <p:nvPr/>
        </p:nvSpPr>
        <p:spPr>
          <a:xfrm>
            <a:off x="182450" y="5694656"/>
            <a:ext cx="8779200" cy="7482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6200000" scaled="0"/>
          </a:gra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прийом заяв та документів розпочинається </a:t>
            </a:r>
            <a:r>
              <a:rPr b="1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29 липня </a:t>
            </a: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 закінчується </a:t>
            </a:r>
            <a:r>
              <a:rPr b="1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 18:00 23 серпня</a:t>
            </a: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6"/>
          <p:cNvSpPr/>
          <p:nvPr/>
        </p:nvSpPr>
        <p:spPr>
          <a:xfrm>
            <a:off x="2627300" y="-137187"/>
            <a:ext cx="7569000" cy="10824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90FFED"/>
              </a:gs>
              <a:gs pos="35000">
                <a:srgbClr val="B1FFF1"/>
              </a:gs>
              <a:gs pos="100000">
                <a:srgbClr val="DFFFFB"/>
              </a:gs>
            </a:gsLst>
            <a:lin ang="16200000" scaled="0"/>
          </a:gradFill>
          <a:ln cap="flat" cmpd="sng" w="9525">
            <a:solidFill>
              <a:srgbClr val="2BCAAC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baseline="30000" i="0" lang="en-US" sz="40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Бакалавр на основі </a:t>
            </a:r>
            <a:r>
              <a:rPr b="1" baseline="30000" lang="en-US" sz="40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</a:t>
            </a:r>
            <a:r>
              <a:rPr b="1" baseline="30000" i="0" lang="en-US" sz="40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оло</a:t>
            </a:r>
            <a:r>
              <a:rPr b="1" baseline="30000" lang="en-US" sz="40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дшого спеціаліста</a:t>
            </a:r>
            <a:r>
              <a:rPr b="1" baseline="30000" i="0" lang="en-US" sz="40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b="1" baseline="30000" lang="en-US" sz="40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фахового молодшого бакалавра</a:t>
            </a:r>
            <a:endParaRPr b="0" i="0" sz="4000" u="none" cap="none" strike="noStrike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Google Shape;121;p6"/>
          <p:cNvSpPr/>
          <p:nvPr/>
        </p:nvSpPr>
        <p:spPr>
          <a:xfrm>
            <a:off x="2536450" y="1056925"/>
            <a:ext cx="4816500" cy="9561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FF7D"/>
              </a:gs>
              <a:gs pos="35000">
                <a:srgbClr val="FFFFA3"/>
              </a:gs>
              <a:gs pos="100000">
                <a:srgbClr val="FFFFD8"/>
              </a:gs>
            </a:gsLst>
            <a:lin ang="16200000" scaled="0"/>
          </a:gradFill>
          <a:ln cap="flat" cmpd="sng" w="9525">
            <a:solidFill>
              <a:srgbClr val="EBFD3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905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181 Харчові технології 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241 Готельно-ресторанна справа</a:t>
            </a:r>
            <a:endParaRPr b="1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2" name="Google Shape;122;p6"/>
          <p:cNvSpPr/>
          <p:nvPr/>
        </p:nvSpPr>
        <p:spPr>
          <a:xfrm>
            <a:off x="216312" y="2124727"/>
            <a:ext cx="8711400" cy="16557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9EFFAD"/>
              </a:gs>
              <a:gs pos="35000">
                <a:srgbClr val="B9FFC2"/>
              </a:gs>
              <a:gs pos="100000">
                <a:srgbClr val="E2FFE5"/>
              </a:gs>
            </a:gsLst>
            <a:lin ang="16200000" scaled="0"/>
          </a:gradFill>
          <a:ln cap="flat" cmpd="sng" w="9525">
            <a:solidFill>
              <a:srgbClr val="78ED86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БЮДЖЕТ</a:t>
            </a:r>
            <a:endParaRPr b="0" i="0" sz="2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71463" lvl="0" marL="90488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НМТ</a:t>
            </a: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з </a:t>
            </a:r>
            <a:r>
              <a:rPr b="1" i="1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української мови </a:t>
            </a: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або </a:t>
            </a:r>
            <a:r>
              <a:rPr b="1" i="1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ЗНО 2019 - 2021 </a:t>
            </a: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років з української мови та літератури/української мови (перший предмет) та </a:t>
            </a:r>
            <a:r>
              <a:rPr b="1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НМТ</a:t>
            </a: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з </a:t>
            </a:r>
            <a:r>
              <a:rPr b="1" i="1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математики</a:t>
            </a: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або </a:t>
            </a:r>
            <a:r>
              <a:rPr b="1" i="1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ЗНО</a:t>
            </a:r>
            <a:r>
              <a:rPr b="0" i="1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 математики </a:t>
            </a:r>
            <a:r>
              <a:rPr b="1" i="1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2019 - 2021 </a:t>
            </a: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років (другий предмет);</a:t>
            </a:r>
            <a:endParaRPr b="0" i="0" sz="2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" name="Google Shape;123;p6"/>
          <p:cNvSpPr/>
          <p:nvPr/>
        </p:nvSpPr>
        <p:spPr>
          <a:xfrm>
            <a:off x="216300" y="3954425"/>
            <a:ext cx="8711400" cy="14850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9CE7F5"/>
              </a:gs>
              <a:gs pos="35000">
                <a:srgbClr val="BBEAF6"/>
              </a:gs>
              <a:gs pos="100000">
                <a:srgbClr val="E4F9FC"/>
              </a:gs>
            </a:gsLst>
            <a:lin ang="16200000" scaled="0"/>
          </a:gradFill>
          <a:ln cap="flat" cmpd="sng" w="76200">
            <a:solidFill>
              <a:srgbClr val="0096A7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4445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КОНТРАКТ </a:t>
            </a: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210</a:t>
            </a: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00 грн стаціонар (8000 грн заочна форма)</a:t>
            </a:r>
            <a:endParaRPr b="0" i="0" sz="2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українська мова </a:t>
            </a: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НМТ або ЗНО </a:t>
            </a:r>
            <a:r>
              <a:rPr b="1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2019 - 2021 </a:t>
            </a: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років (</a:t>
            </a:r>
            <a:r>
              <a:rPr lang="en-US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перший</a:t>
            </a:r>
            <a:r>
              <a:rPr lang="en-US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предмет)</a:t>
            </a: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та одного предмету НМТ або </a:t>
            </a:r>
            <a:r>
              <a:rPr b="1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ЗНО 2019 - 2021 </a:t>
            </a: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років на вибір вступника (другий предмет)</a:t>
            </a:r>
            <a:endParaRPr b="0" i="0" sz="2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tantia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" name="Google Shape;12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8900"/>
            <a:ext cx="2627312" cy="630237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8"/>
          <p:cNvSpPr/>
          <p:nvPr/>
        </p:nvSpPr>
        <p:spPr>
          <a:xfrm>
            <a:off x="2338975" y="0"/>
            <a:ext cx="6526200" cy="13170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95FFF7"/>
              </a:gs>
              <a:gs pos="35000">
                <a:srgbClr val="B5FFF8"/>
              </a:gs>
              <a:gs pos="100000">
                <a:srgbClr val="E1FFFD"/>
              </a:gs>
            </a:gsLst>
            <a:lin ang="16200000" scaled="0"/>
          </a:gradFill>
          <a:ln cap="flat" cmpd="sng" w="9525">
            <a:solidFill>
              <a:srgbClr val="00B7AC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baseline="30000" i="0" lang="en-US" sz="54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Магістр на основі бакалавра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181 Харчові технології </a:t>
            </a:r>
            <a:endParaRPr/>
          </a:p>
        </p:txBody>
      </p:sp>
      <p:sp>
        <p:nvSpPr>
          <p:cNvPr id="131" name="Google Shape;131;p8"/>
          <p:cNvSpPr/>
          <p:nvPr/>
        </p:nvSpPr>
        <p:spPr>
          <a:xfrm>
            <a:off x="430039" y="1425847"/>
            <a:ext cx="8498595" cy="771123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FF7D"/>
              </a:gs>
              <a:gs pos="35000">
                <a:srgbClr val="FFFFA3"/>
              </a:gs>
              <a:gs pos="100000">
                <a:srgbClr val="FFFFD8"/>
              </a:gs>
            </a:gsLst>
            <a:lin ang="16200000" scaled="0"/>
          </a:gradFill>
          <a:ln cap="flat" cmpd="sng" w="9525">
            <a:solidFill>
              <a:srgbClr val="EBFD3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28625" lvl="0" marL="4286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1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бюджет</a:t>
            </a:r>
            <a:endParaRPr b="0" i="0" sz="3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28625" lvl="0" marL="428625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ЗАЯВА + ІСПИТ В ЗВО+ МОТИВАЦІЙНИЙ ЛИСТ</a:t>
            </a:r>
            <a:endParaRPr b="1" i="1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Google Shape;132;p8"/>
          <p:cNvSpPr/>
          <p:nvPr/>
        </p:nvSpPr>
        <p:spPr>
          <a:xfrm>
            <a:off x="430039" y="2501758"/>
            <a:ext cx="8435220" cy="986841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9EFFAD"/>
              </a:gs>
              <a:gs pos="35000">
                <a:srgbClr val="B9FFC2"/>
              </a:gs>
              <a:gs pos="100000">
                <a:srgbClr val="E2FFE5"/>
              </a:gs>
            </a:gsLst>
            <a:lin ang="16200000" scaled="0"/>
          </a:gradFill>
          <a:ln cap="flat" cmpd="sng" w="9525">
            <a:solidFill>
              <a:srgbClr val="78ED86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28625" lvl="0" marL="428625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Noto Sans Symbols"/>
              <a:buChar char="⮚"/>
            </a:pPr>
            <a:r>
              <a:rPr b="1" i="0" lang="en-US" sz="3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контракт </a:t>
            </a:r>
            <a:r>
              <a:rPr b="1" lang="en-US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2320</a:t>
            </a:r>
            <a:r>
              <a:rPr b="1" lang="en-US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грн стаціонар (9500 грн заочна форма)</a:t>
            </a:r>
            <a:endParaRPr b="0" i="0" sz="3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28625" lvl="0" marL="428625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28625" lvl="0" marL="428625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ЗАЯВА + ІСПИТ У ЗВО АБО МОТИВАЦІЙНИЙ ЛИСТ</a:t>
            </a:r>
            <a:endParaRPr b="0" i="1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8"/>
          <p:cNvSpPr/>
          <p:nvPr/>
        </p:nvSpPr>
        <p:spPr>
          <a:xfrm>
            <a:off x="461727" y="3649010"/>
            <a:ext cx="8435220" cy="485404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95FFF7"/>
              </a:gs>
              <a:gs pos="35000">
                <a:srgbClr val="B5FFF8"/>
              </a:gs>
              <a:gs pos="100000">
                <a:srgbClr val="E1FFFD"/>
              </a:gs>
            </a:gsLst>
            <a:lin ang="16200000" scaled="0"/>
          </a:gradFill>
          <a:ln cap="flat" cmpd="sng" w="9525">
            <a:solidFill>
              <a:srgbClr val="00B7AC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28625" lvl="0" marL="428625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!!! За наявності використовуються результати ЄВІ 2019-2021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Google Shape;134;p8"/>
          <p:cNvSpPr/>
          <p:nvPr/>
        </p:nvSpPr>
        <p:spPr>
          <a:xfrm>
            <a:off x="461727" y="4409037"/>
            <a:ext cx="8435220" cy="1874067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6200000" scaled="0"/>
          </a:gra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✔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реєстрація електронних кабінетів вступників, завантаження необхідних документів розпочинається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1 серпня;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✔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прийом заяв та документів розпочинається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16 серпня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і закінчується о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18:00 15 вересня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1_General Green CV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31CCAF"/>
      </a:accent1>
      <a:accent2>
        <a:srgbClr val="FFFFFF"/>
      </a:accent2>
      <a:accent3>
        <a:srgbClr val="7EF18D"/>
      </a:accent3>
      <a:accent4>
        <a:srgbClr val="00B8AD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8_General Green CV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31CCAF"/>
      </a:accent1>
      <a:accent2>
        <a:srgbClr val="FFFFFF"/>
      </a:accent2>
      <a:accent3>
        <a:srgbClr val="7EF18D"/>
      </a:accent3>
      <a:accent4>
        <a:srgbClr val="00B8AD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2009-12-22T10:18:54Z</dcterms:created>
  <dc:creator>COMP</dc:creator>
</cp:coreProperties>
</file>